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5" d="100"/>
          <a:sy n="85" d="100"/>
        </p:scale>
        <p:origin x="760" y="184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5289" y="1070287"/>
            <a:ext cx="13669418" cy="4890246"/>
          </a:xfrm>
          <a:prstGeom prst="rect">
            <a:avLst/>
          </a:prstGeom>
        </p:spPr>
        <p:txBody>
          <a:bodyPr anchor="t" anchorCtr="0"/>
          <a:lstStyle>
            <a:lvl1pPr>
              <a:defRPr sz="938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062828" y="8004146"/>
            <a:ext cx="812763" cy="12929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2" y="0"/>
            <a:ext cx="154823" cy="975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66" y="6935876"/>
            <a:ext cx="13611358" cy="80602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414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27862" y="1083733"/>
            <a:ext cx="13611360" cy="517783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3" indent="0">
              <a:buNone/>
              <a:defRPr sz="2276"/>
            </a:lvl2pPr>
            <a:lvl3pPr marL="1300464" indent="0">
              <a:buNone/>
              <a:defRPr sz="2276"/>
            </a:lvl3pPr>
            <a:lvl4pPr marL="1950696" indent="0">
              <a:buNone/>
              <a:defRPr sz="2276"/>
            </a:lvl4pPr>
            <a:lvl5pPr marL="2600927" indent="0">
              <a:buNone/>
              <a:defRPr sz="2276"/>
            </a:lvl5pPr>
            <a:lvl6pPr marL="3251160" indent="0">
              <a:buNone/>
              <a:defRPr sz="2276"/>
            </a:lvl6pPr>
            <a:lvl7pPr marL="3901391" indent="0">
              <a:buNone/>
              <a:defRPr sz="2276"/>
            </a:lvl7pPr>
            <a:lvl8pPr marL="4551624" indent="0">
              <a:buNone/>
              <a:defRPr sz="2276"/>
            </a:lvl8pPr>
            <a:lvl9pPr marL="5201855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7864" y="7741902"/>
            <a:ext cx="13611357" cy="702168"/>
          </a:xfrm>
        </p:spPr>
        <p:txBody>
          <a:bodyPr>
            <a:normAutofit/>
          </a:bodyPr>
          <a:lstStyle>
            <a:lvl1pPr marL="0" indent="0">
              <a:buNone/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127865" y="6849718"/>
            <a:ext cx="13611358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3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047" y="1269515"/>
            <a:ext cx="10979917" cy="4673600"/>
          </a:xfrm>
          <a:prstGeom prst="rect">
            <a:avLst/>
          </a:prstGeom>
        </p:spPr>
        <p:txBody>
          <a:bodyPr/>
          <a:lstStyle>
            <a:lvl1pPr>
              <a:defRPr sz="6827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833689" y="6260496"/>
            <a:ext cx="10353595" cy="70932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56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780" y="591761"/>
            <a:ext cx="1140532" cy="276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35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67260" y="4880541"/>
            <a:ext cx="1140532" cy="276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35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299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7962" y="1755647"/>
            <a:ext cx="10979917" cy="1177658"/>
          </a:xfrm>
          <a:prstGeom prst="rect">
            <a:avLst/>
          </a:prstGeom>
        </p:spPr>
        <p:txBody>
          <a:bodyPr/>
          <a:lstStyle>
            <a:lvl1pPr>
              <a:defRPr sz="6827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962" y="3404278"/>
            <a:ext cx="10979917" cy="33582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987964" y="7065941"/>
            <a:ext cx="6644850" cy="9247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95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180301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319" y="4213014"/>
            <a:ext cx="4191227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8077" y="5188374"/>
            <a:ext cx="4163470" cy="3386667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13697" y="4213014"/>
            <a:ext cx="4176114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98687" y="5188374"/>
            <a:ext cx="4191124" cy="3386667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123319" y="4213014"/>
            <a:ext cx="4170243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123319" y="5188374"/>
            <a:ext cx="4170243" cy="3386667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289664" y="4429760"/>
            <a:ext cx="0" cy="41452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9892237" y="4429760"/>
            <a:ext cx="0" cy="41452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025791" y="2323254"/>
            <a:ext cx="1801762" cy="180170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95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5649167" y="2323254"/>
            <a:ext cx="1801762" cy="180170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95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0258789" y="2323254"/>
            <a:ext cx="1801762" cy="180170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95"/>
          </a:p>
        </p:txBody>
      </p:sp>
    </p:spTree>
    <p:extLst>
      <p:ext uri="{BB962C8B-B14F-4D97-AF65-F5344CB8AC3E}">
        <p14:creationId xmlns:p14="http://schemas.microsoft.com/office/powerpoint/2010/main" val="784087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977" y="5178808"/>
            <a:ext cx="4181532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27977" y="2587413"/>
            <a:ext cx="4181532" cy="2167467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3" indent="0">
              <a:buNone/>
              <a:defRPr sz="2276"/>
            </a:lvl2pPr>
            <a:lvl3pPr marL="1300464" indent="0">
              <a:buNone/>
              <a:defRPr sz="2276"/>
            </a:lvl3pPr>
            <a:lvl4pPr marL="1950696" indent="0">
              <a:buNone/>
              <a:defRPr sz="2276"/>
            </a:lvl4pPr>
            <a:lvl5pPr marL="2600927" indent="0">
              <a:buNone/>
              <a:defRPr sz="2276"/>
            </a:lvl5pPr>
            <a:lvl6pPr marL="3251160" indent="0">
              <a:buNone/>
              <a:defRPr sz="2276"/>
            </a:lvl6pPr>
            <a:lvl7pPr marL="3901391" indent="0">
              <a:buNone/>
              <a:defRPr sz="2276"/>
            </a:lvl7pPr>
            <a:lvl8pPr marL="4551624" indent="0">
              <a:buNone/>
              <a:defRPr sz="2276"/>
            </a:lvl8pPr>
            <a:lvl9pPr marL="5201855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27977" y="5998382"/>
            <a:ext cx="4181532" cy="2116075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31725" y="5178808"/>
            <a:ext cx="4167985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531724" y="2587413"/>
            <a:ext cx="4167985" cy="2167467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3" indent="0">
              <a:buNone/>
              <a:defRPr sz="2276"/>
            </a:lvl2pPr>
            <a:lvl3pPr marL="1300464" indent="0">
              <a:buNone/>
              <a:defRPr sz="2276"/>
            </a:lvl3pPr>
            <a:lvl4pPr marL="1950696" indent="0">
              <a:buNone/>
              <a:defRPr sz="2276"/>
            </a:lvl4pPr>
            <a:lvl5pPr marL="2600927" indent="0">
              <a:buNone/>
              <a:defRPr sz="2276"/>
            </a:lvl5pPr>
            <a:lvl6pPr marL="3251160" indent="0">
              <a:buNone/>
              <a:defRPr sz="2276"/>
            </a:lvl6pPr>
            <a:lvl7pPr marL="3901391" indent="0">
              <a:buNone/>
              <a:defRPr sz="2276"/>
            </a:lvl7pPr>
            <a:lvl8pPr marL="4551624" indent="0">
              <a:buNone/>
              <a:defRPr sz="2276"/>
            </a:lvl8pPr>
            <a:lvl9pPr marL="5201855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529801" y="5998380"/>
            <a:ext cx="4173505" cy="2116075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133218" y="5178808"/>
            <a:ext cx="4170243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133217" y="2587413"/>
            <a:ext cx="4170243" cy="2167467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3" indent="0">
              <a:buNone/>
              <a:defRPr sz="2276"/>
            </a:lvl2pPr>
            <a:lvl3pPr marL="1300464" indent="0">
              <a:buNone/>
              <a:defRPr sz="2276"/>
            </a:lvl3pPr>
            <a:lvl4pPr marL="1950696" indent="0">
              <a:buNone/>
              <a:defRPr sz="2276"/>
            </a:lvl4pPr>
            <a:lvl5pPr marL="2600927" indent="0">
              <a:buNone/>
              <a:defRPr sz="2276"/>
            </a:lvl5pPr>
            <a:lvl6pPr marL="3251160" indent="0">
              <a:buNone/>
              <a:defRPr sz="2276"/>
            </a:lvl6pPr>
            <a:lvl7pPr marL="3901391" indent="0">
              <a:buNone/>
              <a:defRPr sz="2276"/>
            </a:lvl7pPr>
            <a:lvl8pPr marL="4551624" indent="0">
              <a:buNone/>
              <a:defRPr sz="2276"/>
            </a:lvl8pPr>
            <a:lvl9pPr marL="5201855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133039" y="5998377"/>
            <a:ext cx="4175768" cy="2116075"/>
          </a:xfrm>
        </p:spPr>
        <p:txBody>
          <a:bodyPr anchor="t">
            <a:normAutofit/>
          </a:bodyPr>
          <a:lstStyle>
            <a:lvl1pPr marL="0" indent="0">
              <a:buNone/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299563" y="2479041"/>
            <a:ext cx="0" cy="563541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902136" y="2479040"/>
            <a:ext cx="0" cy="56417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12276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5267" y="3679296"/>
            <a:ext cx="12552430" cy="2395011"/>
          </a:xfrm>
          <a:prstGeom prst="rect">
            <a:avLst/>
          </a:prstGeom>
        </p:spPr>
        <p:txBody>
          <a:bodyPr anchor="t" anchorCtr="0"/>
          <a:lstStyle>
            <a:lvl1pPr algn="ctr">
              <a:defRPr sz="1365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7742625" y="6497648"/>
            <a:ext cx="1777714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8160649" y="0"/>
            <a:ext cx="975390" cy="162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739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281" y="682881"/>
            <a:ext cx="592127" cy="7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7901" y="1634632"/>
            <a:ext cx="13953493" cy="33053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7901" y="5030330"/>
            <a:ext cx="13953493" cy="11288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29"/>
            </a:lvl1pPr>
            <a:lvl2pPr marL="0" indent="0" algn="ctr">
              <a:spcBef>
                <a:spcPts val="0"/>
              </a:spcBef>
              <a:buSzTx/>
              <a:buNone/>
              <a:defRPr sz="3129"/>
            </a:lvl2pPr>
            <a:lvl3pPr marL="0" indent="0" algn="ctr">
              <a:spcBef>
                <a:spcPts val="0"/>
              </a:spcBef>
              <a:buSzTx/>
              <a:buNone/>
              <a:defRPr sz="3129"/>
            </a:lvl3pPr>
            <a:lvl4pPr marL="0" indent="0" algn="ctr">
              <a:spcBef>
                <a:spcPts val="0"/>
              </a:spcBef>
              <a:buSzTx/>
              <a:buNone/>
              <a:defRPr sz="3129"/>
            </a:lvl4pPr>
            <a:lvl5pPr marL="0" indent="0" algn="ctr">
              <a:spcBef>
                <a:spcPts val="0"/>
              </a:spcBef>
              <a:buSzTx/>
              <a:buNone/>
              <a:defRPr sz="312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1773" y="9247859"/>
            <a:ext cx="322313" cy="334151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238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1773" y="9247859"/>
            <a:ext cx="322313" cy="334151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471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7901" y="6366933"/>
            <a:ext cx="13953493" cy="50828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703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7901" y="4271716"/>
            <a:ext cx="13953493" cy="7051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17"/>
              </a:spcBef>
              <a:buSzTx/>
              <a:buNone/>
              <a:defRPr sz="398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1773" y="9247859"/>
            <a:ext cx="322313" cy="334151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451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1773" y="9247859"/>
            <a:ext cx="322313" cy="334151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297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5267" y="2898772"/>
            <a:ext cx="12552430" cy="3725579"/>
          </a:xfrm>
          <a:prstGeom prst="rect">
            <a:avLst/>
          </a:prstGeom>
        </p:spPr>
        <p:txBody>
          <a:bodyPr anchor="t" anchorCtr="0"/>
          <a:lstStyle>
            <a:lvl1pPr algn="ctr">
              <a:defRPr sz="1024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5267" y="7198962"/>
            <a:ext cx="12552430" cy="91931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650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7742625" y="6675180"/>
            <a:ext cx="1777714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8160649" y="0"/>
            <a:ext cx="975390" cy="162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739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281" y="682881"/>
            <a:ext cx="592127" cy="7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52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7901" y="3224108"/>
            <a:ext cx="13953493" cy="3305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1773" y="9247859"/>
            <a:ext cx="322313" cy="334151"/>
          </a:xfrm>
          <a:prstGeom prst="rect">
            <a:avLst/>
          </a:prstGeom>
        </p:spPr>
        <p:txBody>
          <a:bodyPr anchor="t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64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 spc="427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70" y="2262294"/>
            <a:ext cx="13740390" cy="5966906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171" y="2280357"/>
            <a:ext cx="6252762" cy="5967307"/>
          </a:xfrm>
        </p:spPr>
        <p:txBody>
          <a:bodyPr>
            <a:normAutofit/>
          </a:bodyPr>
          <a:lstStyle>
            <a:lvl1pPr>
              <a:defRPr sz="256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6160" y="2273980"/>
            <a:ext cx="6252764" cy="5973682"/>
          </a:xfrm>
        </p:spPr>
        <p:txBody>
          <a:bodyPr>
            <a:normAutofit/>
          </a:bodyPr>
          <a:lstStyle>
            <a:lvl1pPr>
              <a:defRPr sz="256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 spc="427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261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172" y="2263792"/>
            <a:ext cx="6252760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171" y="3130779"/>
            <a:ext cx="6252762" cy="5321583"/>
          </a:xfrm>
        </p:spPr>
        <p:txBody>
          <a:bodyPr>
            <a:normAutofit/>
          </a:bodyPr>
          <a:lstStyle>
            <a:lvl1pPr>
              <a:defRPr sz="256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26162" y="2263792"/>
            <a:ext cx="6252762" cy="819573"/>
          </a:xfrm>
        </p:spPr>
        <p:txBody>
          <a:bodyPr anchor="b">
            <a:noAutofit/>
          </a:bodyPr>
          <a:lstStyle>
            <a:lvl1pPr marL="0" indent="0">
              <a:buNone/>
              <a:defRPr sz="3414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3" indent="0">
              <a:buNone/>
              <a:defRPr sz="2844" b="1"/>
            </a:lvl2pPr>
            <a:lvl3pPr marL="1300464" indent="0">
              <a:buNone/>
              <a:defRPr sz="2560" b="1"/>
            </a:lvl3pPr>
            <a:lvl4pPr marL="1950696" indent="0">
              <a:buNone/>
              <a:defRPr sz="2276" b="1"/>
            </a:lvl4pPr>
            <a:lvl5pPr marL="2600927" indent="0">
              <a:buNone/>
              <a:defRPr sz="2276" b="1"/>
            </a:lvl5pPr>
            <a:lvl6pPr marL="3251160" indent="0">
              <a:buNone/>
              <a:defRPr sz="2276" b="1"/>
            </a:lvl6pPr>
            <a:lvl7pPr marL="3901391" indent="0">
              <a:buNone/>
              <a:defRPr sz="2276" b="1"/>
            </a:lvl7pPr>
            <a:lvl8pPr marL="4551624" indent="0">
              <a:buNone/>
              <a:defRPr sz="2276" b="1"/>
            </a:lvl8pPr>
            <a:lvl9pPr marL="5201855" indent="0">
              <a:buNone/>
              <a:defRPr sz="2276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26162" y="3130779"/>
            <a:ext cx="6252762" cy="5321583"/>
          </a:xfrm>
        </p:spPr>
        <p:txBody>
          <a:bodyPr>
            <a:normAutofit/>
          </a:bodyPr>
          <a:lstStyle>
            <a:lvl1pPr>
              <a:defRPr sz="256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9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707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3676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172" y="481307"/>
            <a:ext cx="13740390" cy="14016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8483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17340262" cy="97536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95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4068" y="5770882"/>
            <a:ext cx="10715741" cy="155786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068" y="2811334"/>
            <a:ext cx="10715741" cy="2620881"/>
          </a:xfrm>
          <a:prstGeom prst="rect">
            <a:avLst/>
          </a:prstGeom>
        </p:spPr>
        <p:txBody>
          <a:bodyPr/>
          <a:lstStyle>
            <a:lvl1pPr>
              <a:defRPr sz="8534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741" y="8547689"/>
            <a:ext cx="592127" cy="748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2" y="0"/>
            <a:ext cx="154823" cy="9753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73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0715" r="37857"/>
          <a:stretch/>
        </p:blipFill>
        <p:spPr>
          <a:xfrm>
            <a:off x="1" y="0"/>
            <a:ext cx="7183822" cy="9753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7183821" cy="97536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95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72" y="2532658"/>
            <a:ext cx="5432611" cy="4403236"/>
          </a:xfrm>
          <a:prstGeom prst="rect">
            <a:avLst/>
          </a:prstGeom>
        </p:spPr>
        <p:txBody>
          <a:bodyPr/>
          <a:lstStyle>
            <a:lvl1pPr>
              <a:defRPr sz="8534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741" y="8547689"/>
            <a:ext cx="592127" cy="748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2" y="0"/>
            <a:ext cx="154823" cy="9753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51271" y="2532658"/>
            <a:ext cx="4704937" cy="44032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233" y="1720428"/>
            <a:ext cx="4837217" cy="2059093"/>
          </a:xfrm>
          <a:prstGeom prst="rect">
            <a:avLst/>
          </a:prstGeom>
        </p:spPr>
        <p:txBody>
          <a:bodyPr anchor="b"/>
          <a:lstStyle>
            <a:lvl1pPr algn="l">
              <a:defRPr sz="3414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235" y="4111867"/>
            <a:ext cx="4837216" cy="4118185"/>
          </a:xfrm>
        </p:spPr>
        <p:txBody>
          <a:bodyPr>
            <a:normAutofit/>
          </a:bodyPr>
          <a:lstStyle>
            <a:lvl1pPr marL="0" indent="0">
              <a:buNone/>
              <a:defRPr sz="2276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50233" indent="0">
              <a:buNone/>
              <a:defRPr sz="1707"/>
            </a:lvl2pPr>
            <a:lvl3pPr marL="1300464" indent="0">
              <a:buNone/>
              <a:defRPr sz="1423"/>
            </a:lvl3pPr>
            <a:lvl4pPr marL="1950696" indent="0">
              <a:buNone/>
              <a:defRPr sz="1280"/>
            </a:lvl4pPr>
            <a:lvl5pPr marL="2600927" indent="0">
              <a:buNone/>
              <a:defRPr sz="1280"/>
            </a:lvl5pPr>
            <a:lvl6pPr marL="3251160" indent="0">
              <a:buNone/>
              <a:defRPr sz="1280"/>
            </a:lvl6pPr>
            <a:lvl7pPr marL="3901391" indent="0">
              <a:buNone/>
              <a:defRPr sz="1280"/>
            </a:lvl7pPr>
            <a:lvl8pPr marL="4551624" indent="0">
              <a:buNone/>
              <a:defRPr sz="1280"/>
            </a:lvl8pPr>
            <a:lvl9pPr marL="5201855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6312939" y="1546670"/>
            <a:ext cx="0" cy="6886583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702430" y="1720428"/>
            <a:ext cx="8673506" cy="6509625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3" indent="0">
              <a:buNone/>
              <a:defRPr sz="2276"/>
            </a:lvl2pPr>
            <a:lvl3pPr marL="1300464" indent="0">
              <a:buNone/>
              <a:defRPr sz="2276"/>
            </a:lvl3pPr>
            <a:lvl4pPr marL="1950696" indent="0">
              <a:buNone/>
              <a:defRPr sz="2276"/>
            </a:lvl4pPr>
            <a:lvl5pPr marL="2600927" indent="0">
              <a:buNone/>
              <a:defRPr sz="2276"/>
            </a:lvl5pPr>
            <a:lvl6pPr marL="3251160" indent="0">
              <a:buNone/>
              <a:defRPr sz="2276"/>
            </a:lvl6pPr>
            <a:lvl7pPr marL="3901391" indent="0">
              <a:buNone/>
              <a:defRPr sz="2276"/>
            </a:lvl7pPr>
            <a:lvl8pPr marL="4551624" indent="0">
              <a:buNone/>
              <a:defRPr sz="2276"/>
            </a:lvl8pPr>
            <a:lvl9pPr marL="5201855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9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239845" y="8669868"/>
            <a:ext cx="1413354" cy="10837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0"/>
            <a:ext cx="154823" cy="9753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8942" y="643867"/>
            <a:ext cx="13376015" cy="1991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205" y="2919706"/>
            <a:ext cx="12724358" cy="596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35000"/>
          </a:blip>
          <a:stretch>
            <a:fillRect/>
          </a:stretch>
        </p:blipFill>
        <p:spPr>
          <a:xfrm>
            <a:off x="16039260" y="8337001"/>
            <a:ext cx="673873" cy="8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txStyles>
    <p:titleStyle>
      <a:lvl1pPr algn="l" defTabSz="650233" rtl="0" eaLnBrk="1" latinLnBrk="0" hangingPunct="1">
        <a:spcBef>
          <a:spcPct val="0"/>
        </a:spcBef>
        <a:buNone/>
        <a:defRPr sz="5974" b="0" i="0" kern="1200" spc="427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4" indent="-487674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44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1056626" indent="-406395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56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1625580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76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2275811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2926044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3564045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226507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876738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526971" indent="-325116" algn="l" defTabSz="650233" rtl="0" eaLnBrk="1" latinLnBrk="0" hangingPunct="1">
        <a:spcBef>
          <a:spcPts val="14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3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4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6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27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60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91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24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55" algn="l" defTabSz="65023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835422" y="3059628"/>
            <a:ext cx="13669418" cy="3634343"/>
          </a:xfrm>
          <a:prstGeom prst="rect">
            <a:avLst/>
          </a:prstGeom>
        </p:spPr>
        <p:txBody>
          <a:bodyPr vert="horz" wrap="square" lIns="0" tIns="482615" rIns="0" bIns="0" rtlCol="0" anchor="t">
            <a:spAutoFit/>
          </a:bodyPr>
          <a:lstStyle/>
          <a:p>
            <a:pPr algn="ctr">
              <a:spcBef>
                <a:spcPts val="3800"/>
              </a:spcBef>
            </a:pPr>
            <a:r>
              <a:rPr sz="13800" spc="-187" dirty="0"/>
              <a:t>What </a:t>
            </a:r>
            <a:r>
              <a:rPr sz="13800" spc="7" dirty="0"/>
              <a:t>is</a:t>
            </a:r>
            <a:r>
              <a:rPr sz="13800" spc="253" dirty="0"/>
              <a:t> </a:t>
            </a:r>
            <a:r>
              <a:rPr sz="13800" spc="-220" dirty="0"/>
              <a:t>D3?</a:t>
            </a:r>
          </a:p>
          <a:p>
            <a:pPr marL="21168" algn="ctr">
              <a:spcBef>
                <a:spcPts val="1467"/>
              </a:spcBef>
            </a:pPr>
            <a:r>
              <a:rPr sz="5400" spc="13" dirty="0"/>
              <a:t>1,000 </a:t>
            </a:r>
            <a:r>
              <a:rPr sz="5400" spc="-40" dirty="0"/>
              <a:t>Foot</a:t>
            </a:r>
            <a:r>
              <a:rPr sz="5400" spc="-227" dirty="0"/>
              <a:t> </a:t>
            </a:r>
            <a:r>
              <a:rPr sz="5400" spc="-40" dirty="0"/>
              <a:t>View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4" rIns="0" bIns="0" rtlCol="0" anchor="t">
            <a:spAutoFit/>
          </a:bodyPr>
          <a:lstStyle/>
          <a:p>
            <a:pPr marL="16934">
              <a:spcBef>
                <a:spcPts val="133"/>
              </a:spcBef>
            </a:pPr>
            <a:r>
              <a:rPr spc="-7" dirty="0"/>
              <a:t>J</a:t>
            </a:r>
            <a:r>
              <a:rPr spc="-73" dirty="0"/>
              <a:t>a</a:t>
            </a:r>
            <a:r>
              <a:rPr spc="-7" dirty="0"/>
              <a:t>v</a:t>
            </a:r>
            <a:r>
              <a:rPr spc="-73" dirty="0"/>
              <a:t>a</a:t>
            </a:r>
            <a:r>
              <a:rPr spc="-587" dirty="0"/>
              <a:t>S</a:t>
            </a:r>
            <a:r>
              <a:rPr spc="287" dirty="0"/>
              <a:t>cr</a:t>
            </a:r>
            <a:r>
              <a:rPr spc="20" dirty="0"/>
              <a:t>i</a:t>
            </a:r>
            <a:r>
              <a:rPr spc="600" dirty="0"/>
              <a:t>p</a:t>
            </a:r>
            <a:r>
              <a:rPr dirty="0"/>
              <a:t>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1374-E98A-FC48-9E46-441E24819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20" dirty="0">
                <a:latin typeface="Arial"/>
                <a:cs typeface="Arial"/>
              </a:rPr>
              <a:t>JavaScript </a:t>
            </a:r>
            <a:r>
              <a:rPr lang="en-US" sz="3200" spc="-7" dirty="0">
                <a:latin typeface="Arial"/>
                <a:cs typeface="Arial"/>
              </a:rPr>
              <a:t>then says how your visualization works</a:t>
            </a:r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3745507" y="3121263"/>
            <a:ext cx="9396771" cy="6055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222331" y="6248400"/>
            <a:ext cx="1075376" cy="812004"/>
          </a:xfrm>
          <a:custGeom>
            <a:avLst/>
            <a:gdLst/>
            <a:ahLst/>
            <a:cxnLst/>
            <a:rect l="l" t="t" r="r" b="b"/>
            <a:pathLst>
              <a:path w="935990" h="706754">
                <a:moveTo>
                  <a:pt x="144614" y="124663"/>
                </a:moveTo>
                <a:lnTo>
                  <a:pt x="0" y="588835"/>
                </a:lnTo>
                <a:lnTo>
                  <a:pt x="471690" y="706589"/>
                </a:lnTo>
                <a:lnTo>
                  <a:pt x="359790" y="507504"/>
                </a:lnTo>
                <a:lnTo>
                  <a:pt x="686706" y="323761"/>
                </a:lnTo>
                <a:lnTo>
                  <a:pt x="256514" y="323761"/>
                </a:lnTo>
                <a:lnTo>
                  <a:pt x="144614" y="124663"/>
                </a:lnTo>
                <a:close/>
              </a:path>
              <a:path w="935990" h="706754">
                <a:moveTo>
                  <a:pt x="832548" y="0"/>
                </a:moveTo>
                <a:lnTo>
                  <a:pt x="256514" y="323761"/>
                </a:lnTo>
                <a:lnTo>
                  <a:pt x="686706" y="323761"/>
                </a:lnTo>
                <a:lnTo>
                  <a:pt x="935824" y="183743"/>
                </a:lnTo>
                <a:lnTo>
                  <a:pt x="83254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E395F5-EBD2-344E-A597-A7681184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6725A-CFB0-9248-9A34-31492A93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D3 is an open source JavaScript framework</a:t>
            </a:r>
          </a:p>
          <a:p>
            <a:r>
              <a:rPr lang="en-US" dirty="0"/>
              <a:t>Similar to jQuery</a:t>
            </a:r>
          </a:p>
          <a:p>
            <a:r>
              <a:rPr lang="en-US" dirty="0"/>
              <a:t>But allows “data-binding,” a (or perhaps the) key  component of D3</a:t>
            </a:r>
          </a:p>
          <a:p>
            <a:r>
              <a:rPr lang="en-US" dirty="0"/>
              <a:t>Data binding allows you to bind data to DOM  elements, like &lt;p&gt; tags.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1C30-475A-FE47-837D-DB74B571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spc="-7" dirty="0">
                <a:latin typeface="Arial"/>
                <a:cs typeface="Arial"/>
              </a:rPr>
              <a:t>D3 </a:t>
            </a:r>
            <a:r>
              <a:rPr lang="en-US" sz="3200" spc="80" dirty="0">
                <a:latin typeface="Arial"/>
                <a:cs typeface="Arial"/>
              </a:rPr>
              <a:t>can </a:t>
            </a:r>
            <a:r>
              <a:rPr lang="en-US" sz="3200" spc="-7" dirty="0">
                <a:latin typeface="Arial"/>
                <a:cs typeface="Arial"/>
              </a:rPr>
              <a:t>use </a:t>
            </a:r>
            <a:r>
              <a:rPr lang="en-US" sz="3200" spc="-180" dirty="0">
                <a:latin typeface="Arial"/>
                <a:cs typeface="Arial"/>
              </a:rPr>
              <a:t>SVG </a:t>
            </a:r>
            <a:r>
              <a:rPr lang="en-US" sz="3200" spc="53" dirty="0">
                <a:latin typeface="Arial"/>
                <a:cs typeface="Arial"/>
              </a:rPr>
              <a:t>(scalable </a:t>
            </a:r>
            <a:r>
              <a:rPr lang="en-US" sz="3200" spc="40" dirty="0">
                <a:latin typeface="Arial"/>
                <a:cs typeface="Arial"/>
              </a:rPr>
              <a:t>vector</a:t>
            </a:r>
            <a:r>
              <a:rPr lang="en-US" sz="3200" spc="13" dirty="0">
                <a:latin typeface="Arial"/>
                <a:cs typeface="Arial"/>
              </a:rPr>
              <a:t> </a:t>
            </a:r>
            <a:r>
              <a:rPr lang="en-US" sz="3200" spc="80" dirty="0">
                <a:latin typeface="Arial"/>
                <a:cs typeface="Arial"/>
              </a:rPr>
              <a:t>graphics)</a:t>
            </a:r>
            <a:endParaRPr lang="en-US" sz="3200" spc="-53" dirty="0">
              <a:latin typeface="Arial"/>
              <a:cs typeface="Arial"/>
            </a:endParaRPr>
          </a:p>
          <a:p>
            <a:r>
              <a:rPr lang="en-US" sz="3200" spc="-53" dirty="0">
                <a:latin typeface="Arial"/>
                <a:cs typeface="Arial"/>
              </a:rPr>
              <a:t>Raster </a:t>
            </a:r>
            <a:r>
              <a:rPr lang="en-US" sz="3200" spc="360" dirty="0">
                <a:latin typeface="Arial"/>
                <a:cs typeface="Arial"/>
              </a:rPr>
              <a:t>&lt;</a:t>
            </a:r>
            <a:r>
              <a:rPr lang="en-US" sz="3200" spc="67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Vector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-113" dirty="0">
                <a:latin typeface="Arial"/>
                <a:cs typeface="Arial"/>
              </a:rPr>
              <a:t>SVG’s </a:t>
            </a:r>
            <a:r>
              <a:rPr lang="en-US" sz="3200" spc="33" dirty="0">
                <a:latin typeface="Arial"/>
                <a:cs typeface="Arial"/>
              </a:rPr>
              <a:t>consist </a:t>
            </a:r>
            <a:r>
              <a:rPr lang="en-US" sz="3200" spc="-7" dirty="0">
                <a:latin typeface="Arial"/>
                <a:cs typeface="Arial"/>
              </a:rPr>
              <a:t>of DOM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elements</a:t>
            </a:r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F6E6A5C-2BA6-9A42-8260-17F0356E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792278-6C69-4B45-BC9B-7A7B30A7538D}"/>
              </a:ext>
            </a:extLst>
          </p:cNvPr>
          <p:cNvSpPr/>
          <p:nvPr/>
        </p:nvSpPr>
        <p:spPr>
          <a:xfrm>
            <a:off x="8136731" y="3200400"/>
            <a:ext cx="7082372" cy="4428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4032873" y="459840"/>
            <a:ext cx="9274515" cy="3729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32873" y="4876800"/>
            <a:ext cx="9274515" cy="3732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22388" y="2433788"/>
            <a:ext cx="5326239" cy="4886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3BB0E8-5479-F947-B341-0D82656A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31" y="263851"/>
            <a:ext cx="13740390" cy="1401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02B07-0AE0-2744-B073-A45DD2E581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spc="-180" dirty="0">
                <a:latin typeface="Arial"/>
                <a:cs typeface="Arial"/>
              </a:rPr>
              <a:t>SVG </a:t>
            </a:r>
            <a:r>
              <a:rPr lang="en-US" sz="2800" spc="-7" dirty="0">
                <a:latin typeface="Arial"/>
                <a:cs typeface="Arial"/>
              </a:rPr>
              <a:t>works with layers over</a:t>
            </a:r>
            <a:r>
              <a:rPr lang="en-US" sz="2800" spc="152" dirty="0">
                <a:latin typeface="Arial"/>
                <a:cs typeface="Arial"/>
              </a:rPr>
              <a:t> </a:t>
            </a:r>
            <a:r>
              <a:rPr lang="en-US" sz="2800" spc="-7" dirty="0">
                <a:latin typeface="Arial"/>
                <a:cs typeface="Arial"/>
              </a:rPr>
              <a:t>layers</a:t>
            </a:r>
          </a:p>
          <a:p>
            <a:r>
              <a:rPr lang="en-US" sz="2800" spc="-33" dirty="0">
                <a:latin typeface="Arial"/>
                <a:cs typeface="Arial"/>
              </a:rPr>
              <a:t>Sometimes </a:t>
            </a:r>
            <a:r>
              <a:rPr lang="en-US" sz="2800" spc="-7" dirty="0">
                <a:latin typeface="Arial"/>
                <a:cs typeface="Arial"/>
              </a:rPr>
              <a:t>what you’re </a:t>
            </a:r>
            <a:r>
              <a:rPr lang="en-US" sz="2800" spc="33" dirty="0">
                <a:latin typeface="Arial"/>
                <a:cs typeface="Arial"/>
              </a:rPr>
              <a:t>looking </a:t>
            </a:r>
            <a:r>
              <a:rPr lang="en-US" sz="2800" spc="-7" dirty="0">
                <a:latin typeface="Arial"/>
                <a:cs typeface="Arial"/>
              </a:rPr>
              <a:t>for is there, just  </a:t>
            </a:r>
            <a:r>
              <a:rPr lang="en-US" sz="2800" spc="20" dirty="0">
                <a:latin typeface="Arial"/>
                <a:cs typeface="Arial"/>
              </a:rPr>
              <a:t>underneath something</a:t>
            </a:r>
            <a:r>
              <a:rPr lang="en-US" sz="2800" spc="-33" dirty="0">
                <a:latin typeface="Arial"/>
                <a:cs typeface="Arial"/>
              </a:rPr>
              <a:t> </a:t>
            </a:r>
            <a:r>
              <a:rPr lang="en-US" sz="2800" spc="-7" dirty="0">
                <a:latin typeface="Arial"/>
                <a:cs typeface="Arial"/>
              </a:rPr>
              <a:t>else.</a:t>
            </a:r>
            <a:endParaRPr lang="en-US" sz="2800" dirty="0">
              <a:latin typeface="Arial"/>
              <a:cs typeface="Arial"/>
            </a:endParaRPr>
          </a:p>
          <a:p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4" rIns="0" bIns="0" rtlCol="0" anchor="t">
            <a:spAutoFit/>
          </a:bodyPr>
          <a:lstStyle/>
          <a:p>
            <a:pPr marL="16934">
              <a:spcBef>
                <a:spcPts val="133"/>
              </a:spcBef>
            </a:pPr>
            <a:r>
              <a:rPr spc="-220" dirty="0"/>
              <a:t>Say </a:t>
            </a:r>
            <a:r>
              <a:rPr spc="13" dirty="0"/>
              <a:t>it</a:t>
            </a:r>
            <a:r>
              <a:rPr spc="147" dirty="0"/>
              <a:t> </a:t>
            </a:r>
            <a:r>
              <a:rPr spc="-33" dirty="0"/>
              <a:t>again?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9A802-AAD8-DA46-8729-6EC0B136B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-7" dirty="0">
                <a:latin typeface="Arial"/>
                <a:cs typeface="Arial"/>
              </a:rPr>
              <a:t>D3 is a </a:t>
            </a:r>
            <a:r>
              <a:rPr lang="en-US" sz="3200" spc="20" dirty="0">
                <a:latin typeface="Arial"/>
                <a:cs typeface="Arial"/>
              </a:rPr>
              <a:t>JavaScript </a:t>
            </a:r>
            <a:r>
              <a:rPr lang="en-US" sz="3200" spc="-7" dirty="0">
                <a:latin typeface="Arial"/>
                <a:cs typeface="Arial"/>
              </a:rPr>
              <a:t>framework for </a:t>
            </a:r>
            <a:r>
              <a:rPr lang="en-US" sz="3200" spc="93" dirty="0">
                <a:latin typeface="Arial"/>
                <a:cs typeface="Arial"/>
              </a:rPr>
              <a:t>building </a:t>
            </a:r>
            <a:r>
              <a:rPr lang="en-US" sz="3200" spc="60" dirty="0">
                <a:latin typeface="Arial"/>
                <a:cs typeface="Arial"/>
              </a:rPr>
              <a:t>data  </a:t>
            </a:r>
            <a:r>
              <a:rPr lang="en-US" sz="3200" spc="-7" dirty="0">
                <a:latin typeface="Arial"/>
                <a:cs typeface="Arial"/>
              </a:rPr>
              <a:t>visualizations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-7" dirty="0">
                <a:latin typeface="Arial"/>
                <a:cs typeface="Arial"/>
              </a:rPr>
              <a:t>D3 </a:t>
            </a:r>
            <a:r>
              <a:rPr lang="en-US" sz="3200" spc="100" dirty="0">
                <a:latin typeface="Arial"/>
                <a:cs typeface="Arial"/>
              </a:rPr>
              <a:t>binds </a:t>
            </a:r>
            <a:r>
              <a:rPr lang="en-US" sz="3200" spc="60" dirty="0">
                <a:latin typeface="Arial"/>
                <a:cs typeface="Arial"/>
              </a:rPr>
              <a:t>data </a:t>
            </a:r>
            <a:r>
              <a:rPr lang="en-US" sz="3200" spc="-7" dirty="0">
                <a:latin typeface="Arial"/>
                <a:cs typeface="Arial"/>
              </a:rPr>
              <a:t>to DOM elements on an </a:t>
            </a:r>
            <a:r>
              <a:rPr lang="en-US" sz="3200" spc="-140" dirty="0">
                <a:latin typeface="Arial"/>
                <a:cs typeface="Arial"/>
              </a:rPr>
              <a:t>SVG, </a:t>
            </a:r>
            <a:r>
              <a:rPr lang="en-US" sz="3200" spc="47" dirty="0">
                <a:latin typeface="Arial"/>
                <a:cs typeface="Arial"/>
              </a:rPr>
              <a:t>which  </a:t>
            </a:r>
            <a:r>
              <a:rPr lang="en-US" sz="3200" spc="60" dirty="0">
                <a:latin typeface="Arial"/>
                <a:cs typeface="Arial"/>
              </a:rPr>
              <a:t>acts </a:t>
            </a:r>
            <a:r>
              <a:rPr lang="en-US" sz="3200" spc="-7" dirty="0">
                <a:latin typeface="Arial"/>
                <a:cs typeface="Arial"/>
              </a:rPr>
              <a:t>like your</a:t>
            </a:r>
            <a:r>
              <a:rPr lang="en-US" sz="3200" spc="-73" dirty="0">
                <a:latin typeface="Arial"/>
                <a:cs typeface="Arial"/>
              </a:rPr>
              <a:t> </a:t>
            </a:r>
            <a:r>
              <a:rPr lang="en-US" sz="3200" spc="40" dirty="0">
                <a:latin typeface="Arial"/>
                <a:cs typeface="Arial"/>
              </a:rPr>
              <a:t>canvas</a:t>
            </a:r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934" rIns="0" bIns="0" rtlCol="0" anchor="t">
            <a:spAutoFit/>
          </a:bodyPr>
          <a:lstStyle/>
          <a:p>
            <a:pPr marL="1426705" marR="6774" indent="-1405537">
              <a:spcBef>
                <a:spcPts val="133"/>
              </a:spcBef>
            </a:pPr>
            <a:r>
              <a:rPr spc="-247" dirty="0"/>
              <a:t>The </a:t>
            </a:r>
            <a:r>
              <a:rPr spc="133" dirty="0"/>
              <a:t>Building </a:t>
            </a:r>
            <a:r>
              <a:rPr spc="67" dirty="0"/>
              <a:t>Blocks </a:t>
            </a:r>
            <a:r>
              <a:rPr spc="-33" dirty="0"/>
              <a:t>of  </a:t>
            </a:r>
            <a:r>
              <a:rPr spc="-7" dirty="0"/>
              <a:t>a </a:t>
            </a:r>
            <a:r>
              <a:rPr spc="7" dirty="0"/>
              <a:t>D3</a:t>
            </a:r>
            <a:r>
              <a:rPr spc="-80" dirty="0"/>
              <a:t> </a:t>
            </a:r>
            <a:r>
              <a:rPr spc="-67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9E2CD-28ED-E341-AE1D-BC5509E6B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4" rIns="0" bIns="0" rtlCol="0" anchor="t">
            <a:spAutoFit/>
          </a:bodyPr>
          <a:lstStyle/>
          <a:p>
            <a:pPr marL="16934">
              <a:spcBef>
                <a:spcPts val="133"/>
              </a:spcBef>
            </a:pPr>
            <a:r>
              <a:rPr spc="-293" dirty="0"/>
              <a:t>H</a:t>
            </a:r>
            <a:r>
              <a:rPr spc="-339" dirty="0"/>
              <a:t>T</a:t>
            </a:r>
            <a:r>
              <a:rPr spc="47" dirty="0"/>
              <a:t>M</a:t>
            </a:r>
            <a:r>
              <a:rPr spc="-7" dirty="0"/>
              <a:t>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128BEB-83C1-6E4D-8F32-F3B5AB61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-7" dirty="0" err="1">
                <a:latin typeface="Arial"/>
                <a:cs typeface="Arial"/>
              </a:rPr>
              <a:t>HyperText</a:t>
            </a:r>
            <a:r>
              <a:rPr lang="en-US" sz="3200" spc="-7" dirty="0">
                <a:latin typeface="Arial"/>
                <a:cs typeface="Arial"/>
              </a:rPr>
              <a:t> </a:t>
            </a:r>
            <a:r>
              <a:rPr lang="en-US" sz="3200" spc="40" dirty="0">
                <a:latin typeface="Arial"/>
                <a:cs typeface="Arial"/>
              </a:rPr>
              <a:t>Markup</a:t>
            </a:r>
            <a:r>
              <a:rPr lang="en-US" sz="3200" spc="-13" dirty="0">
                <a:latin typeface="Arial"/>
                <a:cs typeface="Arial"/>
              </a:rPr>
              <a:t> </a:t>
            </a:r>
            <a:r>
              <a:rPr lang="en-US" sz="3200" spc="60" dirty="0">
                <a:latin typeface="Arial"/>
                <a:cs typeface="Arial"/>
              </a:rPr>
              <a:t>Language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-93" dirty="0">
                <a:latin typeface="Arial"/>
                <a:cs typeface="Arial"/>
              </a:rPr>
              <a:t>The </a:t>
            </a:r>
            <a:r>
              <a:rPr lang="en-US" sz="3200" spc="-7" dirty="0">
                <a:latin typeface="Arial"/>
                <a:cs typeface="Arial"/>
              </a:rPr>
              <a:t>initial </a:t>
            </a:r>
            <a:r>
              <a:rPr lang="en-US" sz="3200" spc="47" dirty="0">
                <a:latin typeface="Arial"/>
                <a:cs typeface="Arial"/>
              </a:rPr>
              <a:t>setup </a:t>
            </a:r>
            <a:r>
              <a:rPr lang="en-US" sz="3200" spc="-7" dirty="0">
                <a:latin typeface="Arial"/>
                <a:cs typeface="Arial"/>
              </a:rPr>
              <a:t>for your D3</a:t>
            </a:r>
            <a:r>
              <a:rPr lang="en-US" sz="3200" spc="27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visualization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-7" dirty="0">
                <a:latin typeface="Arial"/>
                <a:cs typeface="Arial"/>
              </a:rPr>
              <a:t>Provides the </a:t>
            </a:r>
            <a:r>
              <a:rPr lang="en-US" sz="3200" spc="20" dirty="0">
                <a:latin typeface="Arial"/>
                <a:cs typeface="Arial"/>
              </a:rPr>
              <a:t>structure </a:t>
            </a:r>
            <a:r>
              <a:rPr lang="en-US" sz="3200" spc="-7" dirty="0">
                <a:latin typeface="Arial"/>
                <a:cs typeface="Arial"/>
              </a:rPr>
              <a:t>that you work</a:t>
            </a:r>
            <a:r>
              <a:rPr lang="en-US" sz="3200" spc="-33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in</a:t>
            </a:r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473245" y="5723493"/>
            <a:ext cx="14393773" cy="3454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4" rIns="0" bIns="0" rtlCol="0" anchor="t">
            <a:spAutoFit/>
          </a:bodyPr>
          <a:lstStyle/>
          <a:p>
            <a:pPr marL="16934">
              <a:spcBef>
                <a:spcPts val="133"/>
              </a:spcBef>
            </a:pPr>
            <a:r>
              <a:rPr spc="-287" dirty="0"/>
              <a:t>CS</a:t>
            </a:r>
            <a:r>
              <a:rPr spc="-600" dirty="0"/>
              <a:t>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A1FE-BB44-EC43-9C92-4487EF9B6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80" dirty="0">
                <a:latin typeface="Arial"/>
                <a:cs typeface="Arial"/>
              </a:rPr>
              <a:t>Cascading </a:t>
            </a:r>
            <a:r>
              <a:rPr lang="en-US" sz="3200" spc="-60" dirty="0">
                <a:latin typeface="Arial"/>
                <a:cs typeface="Arial"/>
              </a:rPr>
              <a:t>Style</a:t>
            </a:r>
            <a:r>
              <a:rPr lang="en-US" sz="3200" spc="-93" dirty="0">
                <a:latin typeface="Arial"/>
                <a:cs typeface="Arial"/>
              </a:rPr>
              <a:t> </a:t>
            </a:r>
            <a:r>
              <a:rPr lang="en-US" sz="3200" spc="-53" dirty="0">
                <a:latin typeface="Arial"/>
                <a:cs typeface="Arial"/>
              </a:rPr>
              <a:t>Sheets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-93" dirty="0">
                <a:latin typeface="Arial"/>
                <a:cs typeface="Arial"/>
              </a:rPr>
              <a:t>The </a:t>
            </a:r>
            <a:r>
              <a:rPr lang="en-US" sz="3200" spc="-7" dirty="0">
                <a:latin typeface="Arial"/>
                <a:cs typeface="Arial"/>
              </a:rPr>
              <a:t>look of your D3</a:t>
            </a:r>
            <a:r>
              <a:rPr lang="en-US" sz="3200" spc="73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visualization</a:t>
            </a:r>
            <a:endParaRPr lang="en-US" sz="3200" dirty="0">
              <a:latin typeface="Arial"/>
              <a:cs typeface="Arial"/>
            </a:endParaRPr>
          </a:p>
          <a:p>
            <a:r>
              <a:rPr lang="en-US" sz="3200" spc="60" dirty="0">
                <a:latin typeface="Arial"/>
                <a:cs typeface="Arial"/>
              </a:rPr>
              <a:t>Maps </a:t>
            </a:r>
            <a:r>
              <a:rPr lang="en-US" sz="3200" spc="-7" dirty="0">
                <a:latin typeface="Arial"/>
                <a:cs typeface="Arial"/>
              </a:rPr>
              <a:t>visual </a:t>
            </a:r>
            <a:r>
              <a:rPr lang="en-US" sz="3200" spc="20" dirty="0">
                <a:latin typeface="Arial"/>
                <a:cs typeface="Arial"/>
              </a:rPr>
              <a:t>attributes </a:t>
            </a:r>
            <a:r>
              <a:rPr lang="en-US" sz="3200" spc="-7" dirty="0">
                <a:latin typeface="Arial"/>
                <a:cs typeface="Arial"/>
              </a:rPr>
              <a:t>to </a:t>
            </a:r>
            <a:r>
              <a:rPr lang="en-US" sz="3200" spc="-73" dirty="0">
                <a:latin typeface="Arial"/>
                <a:cs typeface="Arial"/>
              </a:rPr>
              <a:t>HTML</a:t>
            </a:r>
            <a:r>
              <a:rPr lang="en-US" sz="3200" spc="-113" dirty="0">
                <a:latin typeface="Arial"/>
                <a:cs typeface="Arial"/>
              </a:rPr>
              <a:t> </a:t>
            </a:r>
            <a:r>
              <a:rPr lang="en-US" sz="3200" spc="67" dirty="0">
                <a:latin typeface="Arial"/>
                <a:cs typeface="Arial"/>
              </a:rPr>
              <a:t>objects</a:t>
            </a:r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574131" y="4685789"/>
            <a:ext cx="12480280" cy="4586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45931" y="6019800"/>
            <a:ext cx="1248025" cy="942369"/>
          </a:xfrm>
          <a:custGeom>
            <a:avLst/>
            <a:gdLst/>
            <a:ahLst/>
            <a:cxnLst/>
            <a:rect l="l" t="t" r="r" b="b"/>
            <a:pathLst>
              <a:path w="935989" h="706754">
                <a:moveTo>
                  <a:pt x="144614" y="124663"/>
                </a:moveTo>
                <a:lnTo>
                  <a:pt x="0" y="588835"/>
                </a:lnTo>
                <a:lnTo>
                  <a:pt x="471690" y="706589"/>
                </a:lnTo>
                <a:lnTo>
                  <a:pt x="359790" y="507504"/>
                </a:lnTo>
                <a:lnTo>
                  <a:pt x="686706" y="323761"/>
                </a:lnTo>
                <a:lnTo>
                  <a:pt x="256514" y="323761"/>
                </a:lnTo>
                <a:lnTo>
                  <a:pt x="144614" y="124663"/>
                </a:lnTo>
                <a:close/>
              </a:path>
              <a:path w="935989" h="706754">
                <a:moveTo>
                  <a:pt x="832548" y="0"/>
                </a:moveTo>
                <a:lnTo>
                  <a:pt x="256514" y="323761"/>
                </a:lnTo>
                <a:lnTo>
                  <a:pt x="686706" y="323761"/>
                </a:lnTo>
                <a:lnTo>
                  <a:pt x="935824" y="183743"/>
                </a:lnTo>
                <a:lnTo>
                  <a:pt x="83254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is-Theme-Blue" id="{5FDFF633-2B43-E34D-A4F1-7FA8B282F13E}" vid="{6425FC6E-14CF-034A-B86B-AAC286D01A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20</TotalTime>
  <Words>162</Words>
  <Application>Microsoft Macintosh PowerPoint</Application>
  <PresentationFormat>Custom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Helvetica</vt:lpstr>
      <vt:lpstr>Wingdings 3</vt:lpstr>
      <vt:lpstr>Metis-Theme-Blue</vt:lpstr>
      <vt:lpstr>What is D3? 1,000 Foot View</vt:lpstr>
      <vt:lpstr>PowerPoint Presentation</vt:lpstr>
      <vt:lpstr>PowerPoint Presentation</vt:lpstr>
      <vt:lpstr>PowerPoint Presentation</vt:lpstr>
      <vt:lpstr>PowerPoint Presentation</vt:lpstr>
      <vt:lpstr>Say it again?</vt:lpstr>
      <vt:lpstr>The Building Blocks of  a D3 Visualization</vt:lpstr>
      <vt:lpstr>HTML</vt:lpstr>
      <vt:lpstr>CSS</vt:lpstr>
      <vt:lpstr>JavaScript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D3? 1,000 Foot View</dc:title>
  <cp:lastModifiedBy>Sophie Searcy</cp:lastModifiedBy>
  <cp:revision>4</cp:revision>
  <dcterms:created xsi:type="dcterms:W3CDTF">2018-11-20T17:39:40Z</dcterms:created>
  <dcterms:modified xsi:type="dcterms:W3CDTF">2019-01-11T21:02:09Z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2018-11-20T00:00:00Z</vt:filetime>
  </property>
</Properties>
</file>